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53" r:id="rId2"/>
    <p:sldMasterId id="2147483778" r:id="rId3"/>
  </p:sldMasterIdLst>
  <p:notesMasterIdLst>
    <p:notesMasterId r:id="rId13"/>
  </p:notesMasterIdLst>
  <p:sldIdLst>
    <p:sldId id="256" r:id="rId4"/>
    <p:sldId id="453" r:id="rId5"/>
    <p:sldId id="262" r:id="rId6"/>
    <p:sldId id="303" r:id="rId7"/>
    <p:sldId id="455" r:id="rId8"/>
    <p:sldId id="450" r:id="rId9"/>
    <p:sldId id="454" r:id="rId10"/>
    <p:sldId id="456" r:id="rId11"/>
    <p:sldId id="276" r:id="rId12"/>
  </p:sldIdLst>
  <p:sldSz cx="12192000" cy="6858000"/>
  <p:notesSz cx="6889750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94" d="100"/>
          <a:sy n="94" d="100"/>
        </p:scale>
        <p:origin x="582" y="78"/>
      </p:cViewPr>
      <p:guideLst/>
    </p:cSldViewPr>
  </p:slideViewPr>
  <p:outlineViewPr>
    <p:cViewPr>
      <p:scale>
        <a:sx n="33" d="100"/>
        <a:sy n="33" d="100"/>
      </p:scale>
      <p:origin x="0" y="-349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03171-5549-4610-8C12-670781781A6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6AA4F1-479C-4557-AE13-E9842E32D7C3}">
      <dgm:prSet phldrT="[Text]" custT="1"/>
      <dgm:spPr/>
      <dgm:t>
        <a:bodyPr/>
        <a:lstStyle/>
        <a:p>
          <a:r>
            <a:rPr lang="en-GB" sz="1800" dirty="0" err="1"/>
            <a:t>Technologiie</a:t>
          </a:r>
          <a:r>
            <a:rPr lang="en-GB" sz="1800" dirty="0"/>
            <a:t> </a:t>
          </a:r>
          <a:r>
            <a:rPr lang="en-GB" sz="1800" dirty="0" err="1"/>
            <a:t>voor</a:t>
          </a:r>
          <a:r>
            <a:rPr lang="en-GB" sz="1800" dirty="0"/>
            <a:t> </a:t>
          </a:r>
          <a:r>
            <a:rPr lang="en-GB" sz="1800" dirty="0" err="1"/>
            <a:t>arbeids-productiviteit</a:t>
          </a:r>
          <a:r>
            <a:rPr lang="en-GB" sz="1800" dirty="0"/>
            <a:t> door research, input </a:t>
          </a:r>
          <a:r>
            <a:rPr lang="en-GB" sz="1800" dirty="0" err="1"/>
            <a:t>industrie</a:t>
          </a:r>
          <a:endParaRPr lang="en-GB" sz="1800" dirty="0"/>
        </a:p>
      </dgm:t>
    </dgm:pt>
    <dgm:pt modelId="{12F4A9C1-158A-434B-A1D2-4B47689BF08E}" type="parTrans" cxnId="{BB8F8DE8-16D1-4D94-9617-A57C9A2245EC}">
      <dgm:prSet/>
      <dgm:spPr/>
      <dgm:t>
        <a:bodyPr/>
        <a:lstStyle/>
        <a:p>
          <a:endParaRPr lang="en-GB"/>
        </a:p>
      </dgm:t>
    </dgm:pt>
    <dgm:pt modelId="{8C4E6C23-B96E-450D-88EF-DB48AB734F53}" type="sibTrans" cxnId="{BB8F8DE8-16D1-4D94-9617-A57C9A2245EC}">
      <dgm:prSet/>
      <dgm:spPr/>
      <dgm:t>
        <a:bodyPr/>
        <a:lstStyle/>
        <a:p>
          <a:endParaRPr lang="en-GB"/>
        </a:p>
      </dgm:t>
    </dgm:pt>
    <dgm:pt modelId="{66B8A217-2212-4488-A8BF-441727956BF7}">
      <dgm:prSet phldrT="[Text]" custT="1"/>
      <dgm:spPr/>
      <dgm:t>
        <a:bodyPr/>
        <a:lstStyle/>
        <a:p>
          <a:r>
            <a:rPr lang="en-GB" sz="1800" dirty="0" err="1"/>
            <a:t>Innovatie</a:t>
          </a:r>
          <a:r>
            <a:rPr lang="en-GB" sz="1800" dirty="0"/>
            <a:t> </a:t>
          </a:r>
          <a:r>
            <a:rPr lang="en-GB" sz="1800" dirty="0" err="1"/>
            <a:t>winst-gevend</a:t>
          </a:r>
          <a:r>
            <a:rPr lang="en-GB" sz="1800" dirty="0"/>
            <a:t>: </a:t>
          </a:r>
          <a:r>
            <a:rPr lang="en-GB" sz="1800" dirty="0" err="1"/>
            <a:t>meer</a:t>
          </a:r>
          <a:r>
            <a:rPr lang="en-GB" sz="1800" dirty="0"/>
            <a:t> ha/man</a:t>
          </a:r>
        </a:p>
      </dgm:t>
    </dgm:pt>
    <dgm:pt modelId="{05920913-8B2E-4AA2-8F9A-ACC2F45A08BE}" type="parTrans" cxnId="{47317B8B-5DB6-4E37-9AAE-D4474DFDAFFD}">
      <dgm:prSet/>
      <dgm:spPr/>
      <dgm:t>
        <a:bodyPr/>
        <a:lstStyle/>
        <a:p>
          <a:endParaRPr lang="en-US"/>
        </a:p>
      </dgm:t>
    </dgm:pt>
    <dgm:pt modelId="{32CD4F41-A38A-4DF7-98C8-A3E5C134A619}" type="sibTrans" cxnId="{47317B8B-5DB6-4E37-9AAE-D4474DFDAFFD}">
      <dgm:prSet/>
      <dgm:spPr/>
      <dgm:t>
        <a:bodyPr/>
        <a:lstStyle/>
        <a:p>
          <a:endParaRPr lang="en-US"/>
        </a:p>
      </dgm:t>
    </dgm:pt>
    <dgm:pt modelId="{DB8B036A-7534-4393-B6AB-66BE8E94ED5A}">
      <dgm:prSet phldrT="[Text]"/>
      <dgm:spPr/>
      <dgm:t>
        <a:bodyPr/>
        <a:lstStyle/>
        <a:p>
          <a:r>
            <a:rPr lang="en-GB" dirty="0"/>
            <a:t>Efficiency of scale: </a:t>
          </a:r>
          <a:r>
            <a:rPr lang="en-GB" dirty="0" err="1"/>
            <a:t>lagere</a:t>
          </a:r>
          <a:r>
            <a:rPr lang="en-GB" dirty="0"/>
            <a:t> </a:t>
          </a:r>
          <a:r>
            <a:rPr lang="en-GB" dirty="0" err="1"/>
            <a:t>kost</a:t>
          </a:r>
          <a:r>
            <a:rPr lang="en-GB" dirty="0"/>
            <a:t>- en </a:t>
          </a:r>
          <a:r>
            <a:rPr lang="en-GB" dirty="0" err="1"/>
            <a:t>markt</a:t>
          </a:r>
          <a:r>
            <a:rPr lang="en-GB" dirty="0"/>
            <a:t> </a:t>
          </a:r>
          <a:r>
            <a:rPr lang="en-GB" dirty="0" err="1"/>
            <a:t>prijzen</a:t>
          </a:r>
          <a:endParaRPr lang="en-GB" dirty="0"/>
        </a:p>
      </dgm:t>
    </dgm:pt>
    <dgm:pt modelId="{6C121AA2-DC9E-45DF-870E-F3E442D01418}" type="parTrans" cxnId="{29BE5A42-E45D-4BB1-B472-978451904A7E}">
      <dgm:prSet/>
      <dgm:spPr/>
      <dgm:t>
        <a:bodyPr/>
        <a:lstStyle/>
        <a:p>
          <a:endParaRPr lang="en-US"/>
        </a:p>
      </dgm:t>
    </dgm:pt>
    <dgm:pt modelId="{1B3562FE-1304-46A3-9466-6130B7359A26}" type="sibTrans" cxnId="{29BE5A42-E45D-4BB1-B472-978451904A7E}">
      <dgm:prSet/>
      <dgm:spPr/>
      <dgm:t>
        <a:bodyPr/>
        <a:lstStyle/>
        <a:p>
          <a:endParaRPr lang="en-US"/>
        </a:p>
      </dgm:t>
    </dgm:pt>
    <dgm:pt modelId="{3024EFA8-3783-4636-849F-5BA2B9995078}">
      <dgm:prSet phldrT="[Text]" custT="1"/>
      <dgm:spPr/>
      <dgm:t>
        <a:bodyPr/>
        <a:lstStyle/>
        <a:p>
          <a:r>
            <a:rPr lang="en-GB" sz="1800" dirty="0" err="1"/>
            <a:t>Boeren</a:t>
          </a:r>
          <a:r>
            <a:rPr lang="en-GB" sz="1800" dirty="0"/>
            <a:t> </a:t>
          </a:r>
          <a:r>
            <a:rPr lang="en-GB" sz="1800" dirty="0" err="1"/>
            <a:t>stoppen</a:t>
          </a:r>
          <a:r>
            <a:rPr lang="en-GB" sz="1800" dirty="0"/>
            <a:t> </a:t>
          </a:r>
          <a:r>
            <a:rPr lang="en-GB" sz="1800" dirty="0" err="1"/>
            <a:t>niet</a:t>
          </a:r>
          <a:r>
            <a:rPr lang="en-GB" sz="1800" dirty="0"/>
            <a:t> </a:t>
          </a:r>
          <a:r>
            <a:rPr lang="en-GB" sz="1800" dirty="0" err="1"/>
            <a:t>snel</a:t>
          </a:r>
          <a:r>
            <a:rPr lang="en-GB" sz="1800" dirty="0"/>
            <a:t>: </a:t>
          </a:r>
          <a:r>
            <a:rPr lang="en-GB" sz="1800" dirty="0" err="1"/>
            <a:t>innovatie</a:t>
          </a:r>
          <a:r>
            <a:rPr lang="en-GB" sz="1800" dirty="0"/>
            <a:t> </a:t>
          </a:r>
          <a:r>
            <a:rPr lang="en-GB" sz="1800" dirty="0" err="1"/>
            <a:t>als</a:t>
          </a:r>
          <a:r>
            <a:rPr lang="en-GB" sz="1800" dirty="0"/>
            <a:t> </a:t>
          </a:r>
          <a:r>
            <a:rPr lang="en-GB" sz="1800" dirty="0" err="1"/>
            <a:t>oplossing</a:t>
          </a:r>
          <a:endParaRPr lang="en-GB" sz="1800" dirty="0"/>
        </a:p>
      </dgm:t>
    </dgm:pt>
    <dgm:pt modelId="{3F149E9D-6B6F-4073-BF1F-EFB7B2C28E73}" type="parTrans" cxnId="{CB40448C-F279-4091-A7C1-21A61679DA57}">
      <dgm:prSet/>
      <dgm:spPr/>
      <dgm:t>
        <a:bodyPr/>
        <a:lstStyle/>
        <a:p>
          <a:endParaRPr lang="en-US"/>
        </a:p>
      </dgm:t>
    </dgm:pt>
    <dgm:pt modelId="{3AFAC113-CBB3-4E20-8E68-015AE6C4F18C}" type="sibTrans" cxnId="{CB40448C-F279-4091-A7C1-21A61679DA57}">
      <dgm:prSet/>
      <dgm:spPr/>
      <dgm:t>
        <a:bodyPr/>
        <a:lstStyle/>
        <a:p>
          <a:endParaRPr lang="en-US"/>
        </a:p>
      </dgm:t>
    </dgm:pt>
    <dgm:pt modelId="{C24980BD-2F44-4004-928C-5622341454FE}" type="pres">
      <dgm:prSet presAssocID="{BE003171-5549-4610-8C12-670781781A69}" presName="cycle" presStyleCnt="0">
        <dgm:presLayoutVars>
          <dgm:dir/>
          <dgm:resizeHandles val="exact"/>
        </dgm:presLayoutVars>
      </dgm:prSet>
      <dgm:spPr/>
    </dgm:pt>
    <dgm:pt modelId="{DEAA2119-06EE-4EE2-A952-4DF6CBAC3463}" type="pres">
      <dgm:prSet presAssocID="{626AA4F1-479C-4557-AE13-E9842E32D7C3}" presName="node" presStyleLbl="node1" presStyleIdx="0" presStyleCnt="4" custScaleX="166460" custScaleY="143030" custRadScaleRad="111947" custRadScaleInc="1224">
        <dgm:presLayoutVars>
          <dgm:bulletEnabled val="1"/>
        </dgm:presLayoutVars>
      </dgm:prSet>
      <dgm:spPr/>
    </dgm:pt>
    <dgm:pt modelId="{0A0A9622-8006-494F-AF09-4AA1DB066BE4}" type="pres">
      <dgm:prSet presAssocID="{8C4E6C23-B96E-450D-88EF-DB48AB734F53}" presName="sibTrans" presStyleLbl="sibTrans2D1" presStyleIdx="0" presStyleCnt="4" custScaleX="191546"/>
      <dgm:spPr/>
    </dgm:pt>
    <dgm:pt modelId="{9C0CEBCC-56A6-4B5F-AC94-AC9924FBAFC7}" type="pres">
      <dgm:prSet presAssocID="{8C4E6C23-B96E-450D-88EF-DB48AB734F53}" presName="connectorText" presStyleLbl="sibTrans2D1" presStyleIdx="0" presStyleCnt="4"/>
      <dgm:spPr/>
    </dgm:pt>
    <dgm:pt modelId="{0B11A0AB-489B-4B5C-8D4A-59CE0824EF4D}" type="pres">
      <dgm:prSet presAssocID="{66B8A217-2212-4488-A8BF-441727956BF7}" presName="node" presStyleLbl="node1" presStyleIdx="1" presStyleCnt="4" custScaleX="117578" custScaleY="113749" custRadScaleRad="116652" custRadScaleInc="6256">
        <dgm:presLayoutVars>
          <dgm:bulletEnabled val="1"/>
        </dgm:presLayoutVars>
      </dgm:prSet>
      <dgm:spPr/>
    </dgm:pt>
    <dgm:pt modelId="{82A04347-BDD6-4A40-A507-066EBA8D5F1B}" type="pres">
      <dgm:prSet presAssocID="{32CD4F41-A38A-4DF7-98C8-A3E5C134A619}" presName="sibTrans" presStyleLbl="sibTrans2D1" presStyleIdx="1" presStyleCnt="4" custScaleX="207117"/>
      <dgm:spPr/>
    </dgm:pt>
    <dgm:pt modelId="{D313930F-A731-493D-8C0A-265F5E8DACE2}" type="pres">
      <dgm:prSet presAssocID="{32CD4F41-A38A-4DF7-98C8-A3E5C134A619}" presName="connectorText" presStyleLbl="sibTrans2D1" presStyleIdx="1" presStyleCnt="4"/>
      <dgm:spPr/>
    </dgm:pt>
    <dgm:pt modelId="{905971E0-FA81-4327-87E6-A292E7C9C50E}" type="pres">
      <dgm:prSet presAssocID="{DB8B036A-7534-4393-B6AB-66BE8E94ED5A}" presName="node" presStyleLbl="node1" presStyleIdx="2" presStyleCnt="4" custScaleX="129576" custScaleY="118489">
        <dgm:presLayoutVars>
          <dgm:bulletEnabled val="1"/>
        </dgm:presLayoutVars>
      </dgm:prSet>
      <dgm:spPr/>
    </dgm:pt>
    <dgm:pt modelId="{59CA48B4-706D-441B-9D8A-E24F0437EDE1}" type="pres">
      <dgm:prSet presAssocID="{1B3562FE-1304-46A3-9466-6130B7359A26}" presName="sibTrans" presStyleLbl="sibTrans2D1" presStyleIdx="2" presStyleCnt="4" custScaleX="206088" custScaleY="138490" custLinFactNeighborX="0" custLinFactNeighborY="317"/>
      <dgm:spPr/>
    </dgm:pt>
    <dgm:pt modelId="{2E578A98-2D14-4632-8C0F-82D0210D3F25}" type="pres">
      <dgm:prSet presAssocID="{1B3562FE-1304-46A3-9466-6130B7359A26}" presName="connectorText" presStyleLbl="sibTrans2D1" presStyleIdx="2" presStyleCnt="4"/>
      <dgm:spPr/>
    </dgm:pt>
    <dgm:pt modelId="{EE5512BD-1659-4256-9C5E-BC3CBEB926B4}" type="pres">
      <dgm:prSet presAssocID="{3024EFA8-3783-4636-849F-5BA2B9995078}" presName="node" presStyleLbl="node1" presStyleIdx="3" presStyleCnt="4" custScaleX="143444" custScaleY="128759" custRadScaleRad="131088" custRadScaleInc="-14235">
        <dgm:presLayoutVars>
          <dgm:bulletEnabled val="1"/>
        </dgm:presLayoutVars>
      </dgm:prSet>
      <dgm:spPr/>
    </dgm:pt>
    <dgm:pt modelId="{1370B003-64BE-4DCF-8DB9-92015363A7E4}" type="pres">
      <dgm:prSet presAssocID="{3AFAC113-CBB3-4E20-8E68-015AE6C4F18C}" presName="sibTrans" presStyleLbl="sibTrans2D1" presStyleIdx="3" presStyleCnt="4" custScaleX="188072"/>
      <dgm:spPr/>
    </dgm:pt>
    <dgm:pt modelId="{7D8DCDD3-B7C7-41BF-BDAC-BC880A26A4ED}" type="pres">
      <dgm:prSet presAssocID="{3AFAC113-CBB3-4E20-8E68-015AE6C4F18C}" presName="connectorText" presStyleLbl="sibTrans2D1" presStyleIdx="3" presStyleCnt="4"/>
      <dgm:spPr/>
    </dgm:pt>
  </dgm:ptLst>
  <dgm:cxnLst>
    <dgm:cxn modelId="{322B270F-C576-4105-A6CC-43CEF8B51FC4}" type="presOf" srcId="{3AFAC113-CBB3-4E20-8E68-015AE6C4F18C}" destId="{1370B003-64BE-4DCF-8DB9-92015363A7E4}" srcOrd="0" destOrd="0" presId="urn:microsoft.com/office/officeart/2005/8/layout/cycle2"/>
    <dgm:cxn modelId="{08B10F10-41CD-48F8-8CC4-3AF9D6023D1E}" type="presOf" srcId="{8C4E6C23-B96E-450D-88EF-DB48AB734F53}" destId="{0A0A9622-8006-494F-AF09-4AA1DB066BE4}" srcOrd="0" destOrd="0" presId="urn:microsoft.com/office/officeart/2005/8/layout/cycle2"/>
    <dgm:cxn modelId="{A0310D14-19D0-43E0-8495-5CCD113639CC}" type="presOf" srcId="{66B8A217-2212-4488-A8BF-441727956BF7}" destId="{0B11A0AB-489B-4B5C-8D4A-59CE0824EF4D}" srcOrd="0" destOrd="0" presId="urn:microsoft.com/office/officeart/2005/8/layout/cycle2"/>
    <dgm:cxn modelId="{80ABBD16-B38C-49AA-8594-68A2AE4123B1}" type="presOf" srcId="{32CD4F41-A38A-4DF7-98C8-A3E5C134A619}" destId="{82A04347-BDD6-4A40-A507-066EBA8D5F1B}" srcOrd="0" destOrd="0" presId="urn:microsoft.com/office/officeart/2005/8/layout/cycle2"/>
    <dgm:cxn modelId="{46B8CE1A-6B67-4238-8446-187EEFE86039}" type="presOf" srcId="{32CD4F41-A38A-4DF7-98C8-A3E5C134A619}" destId="{D313930F-A731-493D-8C0A-265F5E8DACE2}" srcOrd="1" destOrd="0" presId="urn:microsoft.com/office/officeart/2005/8/layout/cycle2"/>
    <dgm:cxn modelId="{4A795027-3BFA-4428-B48E-B58AA69FF650}" type="presOf" srcId="{1B3562FE-1304-46A3-9466-6130B7359A26}" destId="{2E578A98-2D14-4632-8C0F-82D0210D3F25}" srcOrd="1" destOrd="0" presId="urn:microsoft.com/office/officeart/2005/8/layout/cycle2"/>
    <dgm:cxn modelId="{E2678B32-BBC6-4EEE-AD0E-DE22D4395843}" type="presOf" srcId="{BE003171-5549-4610-8C12-670781781A69}" destId="{C24980BD-2F44-4004-928C-5622341454FE}" srcOrd="0" destOrd="0" presId="urn:microsoft.com/office/officeart/2005/8/layout/cycle2"/>
    <dgm:cxn modelId="{7CFABA39-9626-453A-898A-870091069630}" type="presOf" srcId="{8C4E6C23-B96E-450D-88EF-DB48AB734F53}" destId="{9C0CEBCC-56A6-4B5F-AC94-AC9924FBAFC7}" srcOrd="1" destOrd="0" presId="urn:microsoft.com/office/officeart/2005/8/layout/cycle2"/>
    <dgm:cxn modelId="{29BE5A42-E45D-4BB1-B472-978451904A7E}" srcId="{BE003171-5549-4610-8C12-670781781A69}" destId="{DB8B036A-7534-4393-B6AB-66BE8E94ED5A}" srcOrd="2" destOrd="0" parTransId="{6C121AA2-DC9E-45DF-870E-F3E442D01418}" sibTransId="{1B3562FE-1304-46A3-9466-6130B7359A26}"/>
    <dgm:cxn modelId="{EF82B14F-03A1-4DA7-A671-A97A7F481631}" type="presOf" srcId="{3024EFA8-3783-4636-849F-5BA2B9995078}" destId="{EE5512BD-1659-4256-9C5E-BC3CBEB926B4}" srcOrd="0" destOrd="0" presId="urn:microsoft.com/office/officeart/2005/8/layout/cycle2"/>
    <dgm:cxn modelId="{9CB5D274-514A-480A-925C-C7F652A51C26}" type="presOf" srcId="{626AA4F1-479C-4557-AE13-E9842E32D7C3}" destId="{DEAA2119-06EE-4EE2-A952-4DF6CBAC3463}" srcOrd="0" destOrd="0" presId="urn:microsoft.com/office/officeart/2005/8/layout/cycle2"/>
    <dgm:cxn modelId="{9C90977C-4DF9-440D-85BF-BF40D558C5A7}" type="presOf" srcId="{1B3562FE-1304-46A3-9466-6130B7359A26}" destId="{59CA48B4-706D-441B-9D8A-E24F0437EDE1}" srcOrd="0" destOrd="0" presId="urn:microsoft.com/office/officeart/2005/8/layout/cycle2"/>
    <dgm:cxn modelId="{47317B8B-5DB6-4E37-9AAE-D4474DFDAFFD}" srcId="{BE003171-5549-4610-8C12-670781781A69}" destId="{66B8A217-2212-4488-A8BF-441727956BF7}" srcOrd="1" destOrd="0" parTransId="{05920913-8B2E-4AA2-8F9A-ACC2F45A08BE}" sibTransId="{32CD4F41-A38A-4DF7-98C8-A3E5C134A619}"/>
    <dgm:cxn modelId="{CB40448C-F279-4091-A7C1-21A61679DA57}" srcId="{BE003171-5549-4610-8C12-670781781A69}" destId="{3024EFA8-3783-4636-849F-5BA2B9995078}" srcOrd="3" destOrd="0" parTransId="{3F149E9D-6B6F-4073-BF1F-EFB7B2C28E73}" sibTransId="{3AFAC113-CBB3-4E20-8E68-015AE6C4F18C}"/>
    <dgm:cxn modelId="{A389158F-E28E-4AC5-8726-D5D4632064B2}" type="presOf" srcId="{DB8B036A-7534-4393-B6AB-66BE8E94ED5A}" destId="{905971E0-FA81-4327-87E6-A292E7C9C50E}" srcOrd="0" destOrd="0" presId="urn:microsoft.com/office/officeart/2005/8/layout/cycle2"/>
    <dgm:cxn modelId="{BB8F8DE8-16D1-4D94-9617-A57C9A2245EC}" srcId="{BE003171-5549-4610-8C12-670781781A69}" destId="{626AA4F1-479C-4557-AE13-E9842E32D7C3}" srcOrd="0" destOrd="0" parTransId="{12F4A9C1-158A-434B-A1D2-4B47689BF08E}" sibTransId="{8C4E6C23-B96E-450D-88EF-DB48AB734F53}"/>
    <dgm:cxn modelId="{C89DC2FB-5759-4C96-B9F7-6CE10A9FA1C0}" type="presOf" srcId="{3AFAC113-CBB3-4E20-8E68-015AE6C4F18C}" destId="{7D8DCDD3-B7C7-41BF-BDAC-BC880A26A4ED}" srcOrd="1" destOrd="0" presId="urn:microsoft.com/office/officeart/2005/8/layout/cycle2"/>
    <dgm:cxn modelId="{3BE9F131-FD7F-44CE-8326-2D9CC04D764E}" type="presParOf" srcId="{C24980BD-2F44-4004-928C-5622341454FE}" destId="{DEAA2119-06EE-4EE2-A952-4DF6CBAC3463}" srcOrd="0" destOrd="0" presId="urn:microsoft.com/office/officeart/2005/8/layout/cycle2"/>
    <dgm:cxn modelId="{C855E033-7FE3-494E-B33A-DDB41E85ED9E}" type="presParOf" srcId="{C24980BD-2F44-4004-928C-5622341454FE}" destId="{0A0A9622-8006-494F-AF09-4AA1DB066BE4}" srcOrd="1" destOrd="0" presId="urn:microsoft.com/office/officeart/2005/8/layout/cycle2"/>
    <dgm:cxn modelId="{47B6A41E-EB13-40FE-AB57-436B64D87CF4}" type="presParOf" srcId="{0A0A9622-8006-494F-AF09-4AA1DB066BE4}" destId="{9C0CEBCC-56A6-4B5F-AC94-AC9924FBAFC7}" srcOrd="0" destOrd="0" presId="urn:microsoft.com/office/officeart/2005/8/layout/cycle2"/>
    <dgm:cxn modelId="{393B54CD-0388-43F5-BDBC-F87E6782F59D}" type="presParOf" srcId="{C24980BD-2F44-4004-928C-5622341454FE}" destId="{0B11A0AB-489B-4B5C-8D4A-59CE0824EF4D}" srcOrd="2" destOrd="0" presId="urn:microsoft.com/office/officeart/2005/8/layout/cycle2"/>
    <dgm:cxn modelId="{CBB101A5-52E7-4D03-8BB6-824E85DBF1F5}" type="presParOf" srcId="{C24980BD-2F44-4004-928C-5622341454FE}" destId="{82A04347-BDD6-4A40-A507-066EBA8D5F1B}" srcOrd="3" destOrd="0" presId="urn:microsoft.com/office/officeart/2005/8/layout/cycle2"/>
    <dgm:cxn modelId="{D5CBA0DC-2C3C-460A-A51B-6F9610802AFF}" type="presParOf" srcId="{82A04347-BDD6-4A40-A507-066EBA8D5F1B}" destId="{D313930F-A731-493D-8C0A-265F5E8DACE2}" srcOrd="0" destOrd="0" presId="urn:microsoft.com/office/officeart/2005/8/layout/cycle2"/>
    <dgm:cxn modelId="{8C2FD4A4-8EFB-44C4-846C-6E19F650B18C}" type="presParOf" srcId="{C24980BD-2F44-4004-928C-5622341454FE}" destId="{905971E0-FA81-4327-87E6-A292E7C9C50E}" srcOrd="4" destOrd="0" presId="urn:microsoft.com/office/officeart/2005/8/layout/cycle2"/>
    <dgm:cxn modelId="{EDF29BD5-989C-4744-B67B-37EDC6EA8DB4}" type="presParOf" srcId="{C24980BD-2F44-4004-928C-5622341454FE}" destId="{59CA48B4-706D-441B-9D8A-E24F0437EDE1}" srcOrd="5" destOrd="0" presId="urn:microsoft.com/office/officeart/2005/8/layout/cycle2"/>
    <dgm:cxn modelId="{A8109B2F-C113-4399-BC10-7D778B63101B}" type="presParOf" srcId="{59CA48B4-706D-441B-9D8A-E24F0437EDE1}" destId="{2E578A98-2D14-4632-8C0F-82D0210D3F25}" srcOrd="0" destOrd="0" presId="urn:microsoft.com/office/officeart/2005/8/layout/cycle2"/>
    <dgm:cxn modelId="{AC9FCA5B-A9B4-4CE4-937E-D5961DD983BE}" type="presParOf" srcId="{C24980BD-2F44-4004-928C-5622341454FE}" destId="{EE5512BD-1659-4256-9C5E-BC3CBEB926B4}" srcOrd="6" destOrd="0" presId="urn:microsoft.com/office/officeart/2005/8/layout/cycle2"/>
    <dgm:cxn modelId="{78DA68D4-BEA3-40FD-8865-7C4FF09B3A9A}" type="presParOf" srcId="{C24980BD-2F44-4004-928C-5622341454FE}" destId="{1370B003-64BE-4DCF-8DB9-92015363A7E4}" srcOrd="7" destOrd="0" presId="urn:microsoft.com/office/officeart/2005/8/layout/cycle2"/>
    <dgm:cxn modelId="{AFA41449-051E-40B5-A036-1F5C12DD1DD6}" type="presParOf" srcId="{1370B003-64BE-4DCF-8DB9-92015363A7E4}" destId="{7D8DCDD3-B7C7-41BF-BDAC-BC880A26A4E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A2119-06EE-4EE2-A952-4DF6CBAC3463}">
      <dsp:nvSpPr>
        <dsp:cNvPr id="0" name=""/>
        <dsp:cNvSpPr/>
      </dsp:nvSpPr>
      <dsp:spPr>
        <a:xfrm>
          <a:off x="2899649" y="-251568"/>
          <a:ext cx="2747666" cy="2360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Technologiie</a:t>
          </a:r>
          <a:r>
            <a:rPr lang="en-GB" sz="1800" kern="1200" dirty="0"/>
            <a:t> </a:t>
          </a:r>
          <a:r>
            <a:rPr lang="en-GB" sz="1800" kern="1200" dirty="0" err="1"/>
            <a:t>voor</a:t>
          </a:r>
          <a:r>
            <a:rPr lang="en-GB" sz="1800" kern="1200" dirty="0"/>
            <a:t> </a:t>
          </a:r>
          <a:r>
            <a:rPr lang="en-GB" sz="1800" kern="1200" dirty="0" err="1"/>
            <a:t>arbeids-productiviteit</a:t>
          </a:r>
          <a:r>
            <a:rPr lang="en-GB" sz="1800" kern="1200" dirty="0"/>
            <a:t> door research, input </a:t>
          </a:r>
          <a:r>
            <a:rPr lang="en-GB" sz="1800" kern="1200" dirty="0" err="1"/>
            <a:t>industrie</a:t>
          </a:r>
          <a:endParaRPr lang="en-GB" sz="1800" kern="1200" dirty="0"/>
        </a:p>
      </dsp:txBody>
      <dsp:txXfrm>
        <a:off x="3302035" y="94181"/>
        <a:ext cx="1942894" cy="1669422"/>
      </dsp:txXfrm>
    </dsp:sp>
    <dsp:sp modelId="{0A0A9622-8006-494F-AF09-4AA1DB066BE4}">
      <dsp:nvSpPr>
        <dsp:cNvPr id="0" name=""/>
        <dsp:cNvSpPr/>
      </dsp:nvSpPr>
      <dsp:spPr>
        <a:xfrm rot="2549232">
          <a:off x="5136476" y="1679398"/>
          <a:ext cx="521048" cy="557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156998" y="1738028"/>
        <a:ext cx="364734" cy="334255"/>
      </dsp:txXfrm>
    </dsp:sp>
    <dsp:sp modelId="{0B11A0AB-489B-4B5C-8D4A-59CE0824EF4D}">
      <dsp:nvSpPr>
        <dsp:cNvPr id="0" name=""/>
        <dsp:cNvSpPr/>
      </dsp:nvSpPr>
      <dsp:spPr>
        <a:xfrm>
          <a:off x="5326202" y="1843110"/>
          <a:ext cx="1940797" cy="1877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Innovatie</a:t>
          </a:r>
          <a:r>
            <a:rPr lang="en-GB" sz="1800" kern="1200" dirty="0"/>
            <a:t> </a:t>
          </a:r>
          <a:r>
            <a:rPr lang="en-GB" sz="1800" kern="1200" dirty="0" err="1"/>
            <a:t>winst-gevend</a:t>
          </a:r>
          <a:r>
            <a:rPr lang="en-GB" sz="1800" kern="1200" dirty="0"/>
            <a:t>: </a:t>
          </a:r>
          <a:r>
            <a:rPr lang="en-GB" sz="1800" kern="1200" dirty="0" err="1"/>
            <a:t>meer</a:t>
          </a:r>
          <a:r>
            <a:rPr lang="en-GB" sz="1800" kern="1200" dirty="0"/>
            <a:t> ha/man</a:t>
          </a:r>
        </a:p>
      </dsp:txBody>
      <dsp:txXfrm>
        <a:off x="5610425" y="2118077"/>
        <a:ext cx="1372351" cy="1327660"/>
      </dsp:txXfrm>
    </dsp:sp>
    <dsp:sp modelId="{82A04347-BDD6-4A40-A507-066EBA8D5F1B}">
      <dsp:nvSpPr>
        <dsp:cNvPr id="0" name=""/>
        <dsp:cNvSpPr/>
      </dsp:nvSpPr>
      <dsp:spPr>
        <a:xfrm rot="8461395">
          <a:off x="4960655" y="3300556"/>
          <a:ext cx="701348" cy="557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109182" y="3359413"/>
        <a:ext cx="534220" cy="334255"/>
      </dsp:txXfrm>
    </dsp:sp>
    <dsp:sp modelId="{905971E0-FA81-4327-87E6-A292E7C9C50E}">
      <dsp:nvSpPr>
        <dsp:cNvPr id="0" name=""/>
        <dsp:cNvSpPr/>
      </dsp:nvSpPr>
      <dsp:spPr>
        <a:xfrm>
          <a:off x="3185201" y="3456181"/>
          <a:ext cx="2138842" cy="19558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Efficiency of scale: </a:t>
          </a:r>
          <a:r>
            <a:rPr lang="en-GB" sz="1900" kern="1200" dirty="0" err="1"/>
            <a:t>lagere</a:t>
          </a:r>
          <a:r>
            <a:rPr lang="en-GB" sz="1900" kern="1200" dirty="0"/>
            <a:t> </a:t>
          </a:r>
          <a:r>
            <a:rPr lang="en-GB" sz="1900" kern="1200" dirty="0" err="1"/>
            <a:t>kost</a:t>
          </a:r>
          <a:r>
            <a:rPr lang="en-GB" sz="1900" kern="1200" dirty="0"/>
            <a:t>- en </a:t>
          </a:r>
          <a:r>
            <a:rPr lang="en-GB" sz="1900" kern="1200" dirty="0" err="1"/>
            <a:t>markt</a:t>
          </a:r>
          <a:r>
            <a:rPr lang="en-GB" sz="1900" kern="1200" dirty="0"/>
            <a:t> </a:t>
          </a:r>
          <a:r>
            <a:rPr lang="en-GB" sz="1900" kern="1200" dirty="0" err="1"/>
            <a:t>prijzen</a:t>
          </a:r>
          <a:endParaRPr lang="en-GB" sz="1900" kern="1200" dirty="0"/>
        </a:p>
      </dsp:txBody>
      <dsp:txXfrm>
        <a:off x="3498427" y="3742606"/>
        <a:ext cx="1512390" cy="1382984"/>
      </dsp:txXfrm>
    </dsp:sp>
    <dsp:sp modelId="{59CA48B4-706D-441B-9D8A-E24F0437EDE1}">
      <dsp:nvSpPr>
        <dsp:cNvPr id="0" name=""/>
        <dsp:cNvSpPr/>
      </dsp:nvSpPr>
      <dsp:spPr>
        <a:xfrm rot="12794376">
          <a:off x="2864511" y="3334946"/>
          <a:ext cx="597760" cy="771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029169" y="3538399"/>
        <a:ext cx="418432" cy="462910"/>
      </dsp:txXfrm>
    </dsp:sp>
    <dsp:sp modelId="{EE5512BD-1659-4256-9C5E-BC3CBEB926B4}">
      <dsp:nvSpPr>
        <dsp:cNvPr id="0" name=""/>
        <dsp:cNvSpPr/>
      </dsp:nvSpPr>
      <dsp:spPr>
        <a:xfrm>
          <a:off x="787636" y="1875140"/>
          <a:ext cx="2367753" cy="21253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 err="1"/>
            <a:t>Boeren</a:t>
          </a:r>
          <a:r>
            <a:rPr lang="en-GB" sz="1800" kern="1200" dirty="0"/>
            <a:t> </a:t>
          </a:r>
          <a:r>
            <a:rPr lang="en-GB" sz="1800" kern="1200" dirty="0" err="1"/>
            <a:t>stoppen</a:t>
          </a:r>
          <a:r>
            <a:rPr lang="en-GB" sz="1800" kern="1200" dirty="0"/>
            <a:t> </a:t>
          </a:r>
          <a:r>
            <a:rPr lang="en-GB" sz="1800" kern="1200" dirty="0" err="1"/>
            <a:t>niet</a:t>
          </a:r>
          <a:r>
            <a:rPr lang="en-GB" sz="1800" kern="1200" dirty="0"/>
            <a:t> </a:t>
          </a:r>
          <a:r>
            <a:rPr lang="en-GB" sz="1800" kern="1200" dirty="0" err="1"/>
            <a:t>snel</a:t>
          </a:r>
          <a:r>
            <a:rPr lang="en-GB" sz="1800" kern="1200" dirty="0"/>
            <a:t>: </a:t>
          </a:r>
          <a:r>
            <a:rPr lang="en-GB" sz="1800" kern="1200" dirty="0" err="1"/>
            <a:t>innovatie</a:t>
          </a:r>
          <a:r>
            <a:rPr lang="en-GB" sz="1800" kern="1200" dirty="0"/>
            <a:t> </a:t>
          </a:r>
          <a:r>
            <a:rPr lang="en-GB" sz="1800" kern="1200" dirty="0" err="1"/>
            <a:t>als</a:t>
          </a:r>
          <a:r>
            <a:rPr lang="en-GB" sz="1800" kern="1200" dirty="0"/>
            <a:t> </a:t>
          </a:r>
          <a:r>
            <a:rPr lang="en-GB" sz="1800" kern="1200" dirty="0" err="1"/>
            <a:t>oplossing</a:t>
          </a:r>
          <a:endParaRPr lang="en-GB" sz="1800" kern="1200" dirty="0"/>
        </a:p>
      </dsp:txBody>
      <dsp:txXfrm>
        <a:off x="1134385" y="2186391"/>
        <a:ext cx="1674255" cy="1502854"/>
      </dsp:txXfrm>
    </dsp:sp>
    <dsp:sp modelId="{1370B003-64BE-4DCF-8DB9-92015363A7E4}">
      <dsp:nvSpPr>
        <dsp:cNvPr id="0" name=""/>
        <dsp:cNvSpPr/>
      </dsp:nvSpPr>
      <dsp:spPr>
        <a:xfrm rot="19133330">
          <a:off x="2733991" y="1711411"/>
          <a:ext cx="647293" cy="557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2754595" y="1877775"/>
        <a:ext cx="480165" cy="334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B757599C-5561-4B89-8B2C-23F1C799DEDC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DCEBDD18-07BC-4152-ACE3-F930AE5F2C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16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15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55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704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137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465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957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0533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2710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600" y="230188"/>
            <a:ext cx="4368000" cy="180411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183599" y="224477"/>
            <a:ext cx="672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067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660401" y="1835251"/>
            <a:ext cx="43688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160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4" y="230188"/>
            <a:ext cx="11257061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635344" y="3307559"/>
            <a:ext cx="353060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 hasCustomPrompt="1"/>
          </p:nvPr>
        </p:nvSpPr>
        <p:spPr bwMode="auto">
          <a:xfrm>
            <a:off x="8411757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 bwMode="auto">
          <a:xfrm>
            <a:off x="6286207" y="3307559"/>
            <a:ext cx="353060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4160656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47700" y="1616401"/>
            <a:ext cx="11262784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38178" y="2262387"/>
            <a:ext cx="11262783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786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3" y="230188"/>
            <a:ext cx="11257061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1835249"/>
            <a:ext cx="11361584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2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961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391143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68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434881" y="1929600"/>
            <a:ext cx="5472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61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3" y="230188"/>
            <a:ext cx="11257061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6388100" y="1752601"/>
            <a:ext cx="552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186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1835249"/>
            <a:ext cx="552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6388100" y="1933575"/>
            <a:ext cx="552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014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717552" y="1828800"/>
            <a:ext cx="11205633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374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970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058818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635344" y="3307559"/>
            <a:ext cx="353060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 hasCustomPrompt="1"/>
          </p:nvPr>
        </p:nvSpPr>
        <p:spPr bwMode="auto">
          <a:xfrm>
            <a:off x="8411757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 hasCustomPrompt="1"/>
          </p:nvPr>
        </p:nvSpPr>
        <p:spPr bwMode="auto">
          <a:xfrm>
            <a:off x="6286207" y="3307559"/>
            <a:ext cx="353060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 hasCustomPrompt="1"/>
          </p:nvPr>
        </p:nvSpPr>
        <p:spPr bwMode="auto">
          <a:xfrm>
            <a:off x="4160656" y="3307559"/>
            <a:ext cx="353060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655523" y="230187"/>
            <a:ext cx="11257061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647700" y="1616401"/>
            <a:ext cx="11262784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635002" y="2262387"/>
            <a:ext cx="11262783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21485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184151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0246817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6793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17" y="230188"/>
            <a:ext cx="4368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00008" y="226800"/>
            <a:ext cx="672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60403" y="1840012"/>
            <a:ext cx="43688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571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3" y="230187"/>
            <a:ext cx="11257061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6825" y="1933314"/>
            <a:ext cx="3519547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557616" y="1933314"/>
            <a:ext cx="3519547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8398407" y="1933314"/>
            <a:ext cx="3519547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 hasCustomPrompt="1"/>
          </p:nvPr>
        </p:nvSpPr>
        <p:spPr>
          <a:xfrm>
            <a:off x="654051" y="4610101"/>
            <a:ext cx="3670300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8227" y="4610101"/>
            <a:ext cx="3670300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 hasCustomPrompt="1"/>
          </p:nvPr>
        </p:nvSpPr>
        <p:spPr>
          <a:xfrm>
            <a:off x="8322403" y="4610101"/>
            <a:ext cx="3670300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 hasCustomPrompt="1"/>
          </p:nvPr>
        </p:nvSpPr>
        <p:spPr>
          <a:xfrm>
            <a:off x="654051" y="4985219"/>
            <a:ext cx="3670300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 hasCustomPrompt="1"/>
          </p:nvPr>
        </p:nvSpPr>
        <p:spPr>
          <a:xfrm>
            <a:off x="4487567" y="4985219"/>
            <a:ext cx="3670300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 hasCustomPrompt="1"/>
          </p:nvPr>
        </p:nvSpPr>
        <p:spPr>
          <a:xfrm>
            <a:off x="8322403" y="4985219"/>
            <a:ext cx="3670300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877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3" y="230187"/>
            <a:ext cx="11257061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199" y="1929601"/>
            <a:ext cx="5472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434881" y="1929600"/>
            <a:ext cx="5472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15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475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200" y="1402557"/>
            <a:ext cx="112032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3" y="230187"/>
            <a:ext cx="11257061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930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 hasCustomPrompt="1"/>
          </p:nvPr>
        </p:nvSpPr>
        <p:spPr>
          <a:xfrm>
            <a:off x="715200" y="233362"/>
            <a:ext cx="5348469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 hasCustomPrompt="1"/>
          </p:nvPr>
        </p:nvSpPr>
        <p:spPr>
          <a:xfrm>
            <a:off x="6436353" y="233363"/>
            <a:ext cx="5472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912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 bwMode="gray">
          <a:xfrm>
            <a:off x="1" y="0"/>
            <a:ext cx="12191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white">
          <a:xfrm>
            <a:off x="655523" y="230188"/>
            <a:ext cx="11257061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523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828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523" y="230188"/>
            <a:ext cx="11257061" cy="840125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583095" y="1752601"/>
            <a:ext cx="11469204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693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7600" y="230187"/>
            <a:ext cx="11257061" cy="840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717551" y="1933575"/>
            <a:ext cx="11197452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234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7600" y="230188"/>
            <a:ext cx="4368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183599" y="224477"/>
            <a:ext cx="672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60401" y="1835250"/>
            <a:ext cx="43688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514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7600" y="230188"/>
            <a:ext cx="4368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60401" y="1835250"/>
            <a:ext cx="43688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058818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21485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184151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0246817" y="6126566"/>
            <a:ext cx="1664143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en-GB" noProof="0"/>
              <a:t>Klik op het pictogram als u een logo wilt toevoegen</a:t>
            </a:r>
            <a:endParaRPr lang="en-GB" noProof="0" dirty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183599" y="224477"/>
            <a:ext cx="672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GB" noProof="0"/>
              <a:t>Klik op het pictogram als u een afbeelding wilt toevoegen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13985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9890"/>
            <a:ext cx="10972800" cy="840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371600"/>
            <a:ext cx="10972800" cy="4343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11238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6031040-6A6F-424C-8DBA-49012883BA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32DD97-0F13-46EA-8573-58F49E357D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19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931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Li_Start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1840" cy="6858000"/>
          </a:xfrm>
          <a:prstGeom prst="rect">
            <a:avLst/>
          </a:prstGeom>
        </p:spPr>
      </p:pic>
      <p:sp>
        <p:nvSpPr>
          <p:cNvPr id="10" name="Tekstvak 9"/>
          <p:cNvSpPr txBox="1"/>
          <p:nvPr userDrawn="1"/>
        </p:nvSpPr>
        <p:spPr>
          <a:xfrm>
            <a:off x="6654801" y="6192000"/>
            <a:ext cx="1749777" cy="393699"/>
          </a:xfrm>
          <a:prstGeom prst="rect">
            <a:avLst/>
          </a:prstGeom>
          <a:noFill/>
        </p:spPr>
        <p:txBody>
          <a:bodyPr wrap="square" lIns="0" tIns="0" bIns="0" rtlCol="0">
            <a:noAutofit/>
          </a:bodyPr>
          <a:lstStyle/>
          <a:p>
            <a:r>
              <a:rPr lang="nl-NL" sz="1600" b="1" dirty="0">
                <a:solidFill>
                  <a:schemeClr val="accent2"/>
                </a:solidFill>
              </a:rPr>
              <a:t>www.rli.nl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0" y="1440000"/>
            <a:ext cx="7583424" cy="32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984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RLi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8001" y="1749425"/>
            <a:ext cx="9791999" cy="1392000"/>
          </a:xfrm>
        </p:spPr>
        <p:txBody>
          <a:bodyPr anchor="b" anchorCtr="0"/>
          <a:lstStyle>
            <a:lvl1pPr algn="l">
              <a:lnSpc>
                <a:spcPts val="3200"/>
              </a:lnSpc>
              <a:defRPr sz="2933" b="1" cap="none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77999" y="3456000"/>
            <a:ext cx="9791999" cy="1778000"/>
          </a:xfrm>
        </p:spPr>
        <p:txBody>
          <a:bodyPr anchor="t" anchorCtr="0"/>
          <a:lstStyle>
            <a:lvl1pPr marL="0" indent="0">
              <a:lnSpc>
                <a:spcPts val="2133"/>
              </a:lnSpc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A9B2-C30E-4FE5-8B30-B65FA0B1219F}" type="datetime1">
              <a:rPr lang="nl-NL" smtClean="0"/>
              <a:t>15-9-2025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66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Li_Tekstdia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BC48-F3A2-4B6F-BB6D-BB84B6B57967}" type="datetime1">
              <a:rPr lang="nl-NL" smtClean="0"/>
              <a:t>15-9-2025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248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Li_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78002" y="1967353"/>
            <a:ext cx="9791999" cy="412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066A3-1391-483A-B926-C48CF5A72D8D}" type="datetime1">
              <a:rPr lang="nl-NL" smtClean="0"/>
              <a:t>15-9-2025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5034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i_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90944" y="1968000"/>
            <a:ext cx="4704000" cy="41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878399" y="1968000"/>
            <a:ext cx="4704000" cy="41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68F46-D392-4E20-8F62-A9882A743CAD}" type="datetime1">
              <a:rPr lang="nl-NL" smtClean="0"/>
              <a:t>15-9-2025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138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i_Fot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afbeelding 11"/>
          <p:cNvSpPr>
            <a:spLocks noGrp="1"/>
          </p:cNvSpPr>
          <p:nvPr>
            <p:ph type="pic" sz="quarter" idx="13"/>
          </p:nvPr>
        </p:nvSpPr>
        <p:spPr>
          <a:xfrm>
            <a:off x="1776001" y="1104000"/>
            <a:ext cx="9791999" cy="5088000"/>
          </a:xfrm>
          <a:solidFill>
            <a:schemeClr val="accent6"/>
          </a:solidFill>
          <a:ln>
            <a:noFill/>
          </a:ln>
        </p:spPr>
        <p:txBody>
          <a:bodyPr tIns="360000" anchor="t" anchorCtr="0"/>
          <a:lstStyle>
            <a:lvl1pPr algn="ctr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454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Li_Alleen 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280C-FF54-46B3-BF5C-9F0CB6AD5A21}" type="datetime1">
              <a:rPr lang="nl-NL" smtClean="0"/>
              <a:t>15-9-2025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2055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Li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CBE7B-135E-4F2F-96B5-E02E7D1CCC55}" type="datetime1">
              <a:rPr lang="nl-NL" smtClean="0"/>
              <a:t>15-9-2025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3550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Li_Afsluit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3057554" y="6288000"/>
            <a:ext cx="1951996" cy="238075"/>
          </a:xfrm>
        </p:spPr>
        <p:txBody>
          <a:bodyPr/>
          <a:lstStyle/>
          <a:p>
            <a:fld id="{DEB4E25C-1917-4DCB-A624-3288283D046D}" type="datetime1">
              <a:rPr lang="nl-NL" smtClean="0"/>
              <a:t>15-9-2025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2400000" y="6288000"/>
            <a:ext cx="653019" cy="238075"/>
          </a:xfrm>
        </p:spPr>
        <p:txBody>
          <a:bodyPr/>
          <a:lstStyle/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7184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000" y="288000"/>
            <a:ext cx="3121152" cy="143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06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55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94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93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8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52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6B1AF-F41E-4937-A807-6CF9DAF880B7}" type="datetimeFigureOut">
              <a:rPr lang="nl-NL" smtClean="0"/>
              <a:t>15-9-2025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3AEA6F-DF8F-47DC-A722-64892BB8D1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55523" y="230188"/>
            <a:ext cx="11257061" cy="840125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561600" y="1843200"/>
            <a:ext cx="11361584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11360576" y="6370465"/>
            <a:ext cx="624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en-GB" smtClean="0"/>
              <a:pPr algn="r">
                <a:lnSpc>
                  <a:spcPts val="1200"/>
                </a:lnSpc>
              </a:pPr>
              <a:t>‹nr.›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8F861E-8314-4577-8F2B-93D79470C4A9}"/>
              </a:ext>
            </a:extLst>
          </p:cNvPr>
          <p:cNvPicPr>
            <a:picLocks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5" r:id="rId21"/>
    <p:sldLayoutId id="2147483776" r:id="rId22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4654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78002" y="1104002"/>
            <a:ext cx="9791999" cy="6719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78002" y="1967353"/>
            <a:ext cx="9791999" cy="41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443965" y="6288000"/>
            <a:ext cx="1951996" cy="23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467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F4EEA3C3-A065-401B-B7FB-0D2E631A4611}" type="datetime1">
              <a:rPr lang="nl-NL" smtClean="0"/>
              <a:t>15-9-2025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95959" y="6288000"/>
            <a:ext cx="7186440" cy="23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467"/>
              </a:lnSpc>
              <a:defRPr sz="12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776000" y="6288000"/>
            <a:ext cx="653019" cy="2380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467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B734D106-E218-6344-A2FD-DBB483C6C860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00" y="192000"/>
            <a:ext cx="1727200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8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</p:sldLayoutIdLst>
  <p:hf hdr="0" dt="0"/>
  <p:txStyles>
    <p:titleStyle>
      <a:lvl1pPr algn="l" defTabSz="457189" rtl="0" eaLnBrk="1" latinLnBrk="0" hangingPunct="1">
        <a:lnSpc>
          <a:spcPts val="3200"/>
        </a:lnSpc>
        <a:spcBef>
          <a:spcPct val="0"/>
        </a:spcBef>
        <a:buNone/>
        <a:defRPr sz="2933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15995" indent="-215995" algn="l" defTabSz="457189" rtl="0" eaLnBrk="1" latinLnBrk="0" hangingPunct="1">
        <a:lnSpc>
          <a:spcPts val="2933"/>
        </a:lnSpc>
        <a:spcBef>
          <a:spcPts val="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89" indent="-215995" algn="l" defTabSz="457189" rtl="0" eaLnBrk="1" latinLnBrk="0" hangingPunct="1">
        <a:lnSpc>
          <a:spcPts val="2933"/>
        </a:lnSpc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89" indent="-215995" algn="l" defTabSz="457189" rtl="0" eaLnBrk="1" latinLnBrk="0" hangingPunct="1">
        <a:lnSpc>
          <a:spcPts val="2933"/>
        </a:lnSpc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9" indent="-215995" algn="l" defTabSz="457189" rtl="0" eaLnBrk="1" latinLnBrk="0" hangingPunct="1">
        <a:lnSpc>
          <a:spcPts val="2933"/>
        </a:lnSpc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1989" indent="-215995" algn="l" defTabSz="457189" rtl="0" eaLnBrk="1" latinLnBrk="0" hangingPunct="1">
        <a:lnSpc>
          <a:spcPts val="2933"/>
        </a:lnSpc>
        <a:spcBef>
          <a:spcPts val="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2095" y="1831554"/>
            <a:ext cx="9474257" cy="2262781"/>
          </a:xfrm>
        </p:spPr>
        <p:txBody>
          <a:bodyPr>
            <a:normAutofit/>
          </a:bodyPr>
          <a:lstStyle/>
          <a:p>
            <a:r>
              <a:rPr lang="nl-NL" i="1" dirty="0"/>
              <a:t>`Grondmarkt en -beleid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44138"/>
          </a:xfrm>
        </p:spPr>
        <p:txBody>
          <a:bodyPr>
            <a:normAutofit/>
          </a:bodyPr>
          <a:lstStyle/>
          <a:p>
            <a:r>
              <a:rPr lang="nl-NL" sz="3200" dirty="0"/>
              <a:t>Krijn Poppe</a:t>
            </a:r>
          </a:p>
          <a:p>
            <a:endParaRPr lang="nl-NL" sz="3200" dirty="0"/>
          </a:p>
          <a:p>
            <a:r>
              <a:rPr lang="nl-NL" sz="3200" dirty="0"/>
              <a:t>Land van Ons, </a:t>
            </a:r>
            <a:r>
              <a:rPr lang="nl-NL" sz="3200" dirty="0" err="1"/>
              <a:t>Pulchri</a:t>
            </a:r>
            <a:r>
              <a:rPr lang="nl-NL" sz="3200" dirty="0"/>
              <a:t> Den Haag, okt. 2025</a:t>
            </a:r>
          </a:p>
        </p:txBody>
      </p:sp>
    </p:spTree>
    <p:extLst>
      <p:ext uri="{BB962C8B-B14F-4D97-AF65-F5344CB8AC3E}">
        <p14:creationId xmlns:p14="http://schemas.microsoft.com/office/powerpoint/2010/main" val="2149585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4DB98DF-F361-F656-A02A-E5DDE9CA4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85" y="294640"/>
            <a:ext cx="11030413" cy="62687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B8A36FC-5865-F99F-7165-C99165F5D26C}"/>
              </a:ext>
            </a:extLst>
          </p:cNvPr>
          <p:cNvSpPr txBox="1"/>
          <p:nvPr/>
        </p:nvSpPr>
        <p:spPr>
          <a:xfrm>
            <a:off x="9990558" y="6183868"/>
            <a:ext cx="176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Bron: CLM </a:t>
            </a:r>
          </a:p>
        </p:txBody>
      </p:sp>
    </p:spTree>
    <p:extLst>
      <p:ext uri="{BB962C8B-B14F-4D97-AF65-F5344CB8AC3E}">
        <p14:creationId xmlns:p14="http://schemas.microsoft.com/office/powerpoint/2010/main" val="97588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734D106-E218-6344-A2FD-DBB483C6C860}" type="slidenum">
              <a:rPr lang="nl-NL">
                <a:solidFill>
                  <a:prstClr val="black"/>
                </a:solidFill>
                <a:latin typeface="Verdana"/>
              </a:rPr>
              <a:pPr defTabSz="609585"/>
              <a:t>3</a:t>
            </a:fld>
            <a:endParaRPr lang="nl-NL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000" y="178399"/>
            <a:ext cx="9351036" cy="67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0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58" y="310647"/>
            <a:ext cx="11337625" cy="791650"/>
          </a:xfrm>
        </p:spPr>
        <p:txBody>
          <a:bodyPr/>
          <a:lstStyle/>
          <a:p>
            <a:r>
              <a:rPr lang="nl-NL" dirty="0"/>
              <a:t>Slecht verdienmodel door </a:t>
            </a:r>
            <a:r>
              <a:rPr lang="nl-NL" dirty="0" err="1"/>
              <a:t>Cochrane’s</a:t>
            </a:r>
            <a:r>
              <a:rPr lang="nl-NL" dirty="0"/>
              <a:t> tredmolen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2730470"/>
              </p:ext>
            </p:extLst>
          </p:nvPr>
        </p:nvGraphicFramePr>
        <p:xfrm>
          <a:off x="2046514" y="1196809"/>
          <a:ext cx="8295766" cy="516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03" y="1346595"/>
            <a:ext cx="1222487" cy="967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35" y="1474275"/>
            <a:ext cx="1392154" cy="10441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138" y="5277107"/>
            <a:ext cx="1498427" cy="11242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10800000" flipH="1" flipV="1">
            <a:off x="9313513" y="4529966"/>
            <a:ext cx="2685909" cy="211471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Hogere biedprijs voor extra ha: intensief land gebruik</a:t>
            </a:r>
          </a:p>
        </p:txBody>
      </p:sp>
      <p:grpSp>
        <p:nvGrpSpPr>
          <p:cNvPr id="16" name="Group 15"/>
          <p:cNvGrpSpPr/>
          <p:nvPr/>
        </p:nvGrpSpPr>
        <p:grpSpPr>
          <a:xfrm rot="15811491">
            <a:off x="9074634" y="4188588"/>
            <a:ext cx="582185" cy="895913"/>
            <a:chOff x="5026250" y="3250431"/>
            <a:chExt cx="266984" cy="557093"/>
          </a:xfrm>
        </p:grpSpPr>
        <p:sp>
          <p:nvSpPr>
            <p:cNvPr id="17" name="Right Arrow 16"/>
            <p:cNvSpPr/>
            <p:nvPr/>
          </p:nvSpPr>
          <p:spPr>
            <a:xfrm rot="8100000">
              <a:off x="5026250" y="3250431"/>
              <a:ext cx="266984" cy="5570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ight Arrow 4"/>
            <p:cNvSpPr/>
            <p:nvPr/>
          </p:nvSpPr>
          <p:spPr>
            <a:xfrm rot="18900000">
              <a:off x="5094615" y="3333532"/>
              <a:ext cx="186889" cy="33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sp>
        <p:nvSpPr>
          <p:cNvPr id="19" name="Oval 18"/>
          <p:cNvSpPr/>
          <p:nvPr/>
        </p:nvSpPr>
        <p:spPr>
          <a:xfrm rot="10800000" flipH="1" flipV="1">
            <a:off x="75209" y="2024457"/>
            <a:ext cx="2685909" cy="172520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Stijging van inkomens = stijging arbeidskosten</a:t>
            </a:r>
          </a:p>
        </p:txBody>
      </p:sp>
      <p:grpSp>
        <p:nvGrpSpPr>
          <p:cNvPr id="20" name="Group 19"/>
          <p:cNvGrpSpPr/>
          <p:nvPr/>
        </p:nvGrpSpPr>
        <p:grpSpPr>
          <a:xfrm rot="14998717">
            <a:off x="2404648" y="3160609"/>
            <a:ext cx="582185" cy="895913"/>
            <a:chOff x="5026250" y="3250431"/>
            <a:chExt cx="266984" cy="557093"/>
          </a:xfrm>
        </p:grpSpPr>
        <p:sp>
          <p:nvSpPr>
            <p:cNvPr id="21" name="Right Arrow 20"/>
            <p:cNvSpPr/>
            <p:nvPr/>
          </p:nvSpPr>
          <p:spPr>
            <a:xfrm rot="8100000">
              <a:off x="5026250" y="3250431"/>
              <a:ext cx="266984" cy="5570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Right Arrow 4"/>
            <p:cNvSpPr/>
            <p:nvPr/>
          </p:nvSpPr>
          <p:spPr>
            <a:xfrm rot="18900000">
              <a:off x="5094615" y="3333532"/>
              <a:ext cx="186889" cy="33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sp>
        <p:nvSpPr>
          <p:cNvPr id="23" name="Oval 22"/>
          <p:cNvSpPr/>
          <p:nvPr/>
        </p:nvSpPr>
        <p:spPr>
          <a:xfrm rot="10800000" flipH="1" flipV="1">
            <a:off x="9640333" y="1867736"/>
            <a:ext cx="2126950" cy="133569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Agri</a:t>
            </a:r>
            <a:r>
              <a:rPr lang="nl-NL" dirty="0">
                <a:solidFill>
                  <a:schemeClr val="tx1"/>
                </a:solidFill>
              </a:rPr>
              <a:t>-Business Complex</a:t>
            </a:r>
          </a:p>
        </p:txBody>
      </p:sp>
      <p:grpSp>
        <p:nvGrpSpPr>
          <p:cNvPr id="24" name="Group 23"/>
          <p:cNvGrpSpPr/>
          <p:nvPr/>
        </p:nvGrpSpPr>
        <p:grpSpPr>
          <a:xfrm rot="2474233">
            <a:off x="7599371" y="2360750"/>
            <a:ext cx="2013195" cy="314667"/>
            <a:chOff x="2733991" y="1711411"/>
            <a:chExt cx="647293" cy="557093"/>
          </a:xfrm>
        </p:grpSpPr>
        <p:sp>
          <p:nvSpPr>
            <p:cNvPr id="25" name="Right Arrow 24"/>
            <p:cNvSpPr/>
            <p:nvPr/>
          </p:nvSpPr>
          <p:spPr>
            <a:xfrm rot="19133330">
              <a:off x="2733991" y="1711411"/>
              <a:ext cx="647293" cy="5570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ight Arrow 4"/>
            <p:cNvSpPr/>
            <p:nvPr/>
          </p:nvSpPr>
          <p:spPr>
            <a:xfrm rot="19133330">
              <a:off x="2754595" y="1877775"/>
              <a:ext cx="480165" cy="33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 rot="2474233">
            <a:off x="2800533" y="2579459"/>
            <a:ext cx="2313351" cy="409096"/>
            <a:chOff x="2733991" y="1711411"/>
            <a:chExt cx="647293" cy="557093"/>
          </a:xfrm>
        </p:grpSpPr>
        <p:sp>
          <p:nvSpPr>
            <p:cNvPr id="28" name="Right Arrow 27"/>
            <p:cNvSpPr/>
            <p:nvPr/>
          </p:nvSpPr>
          <p:spPr>
            <a:xfrm rot="19133330">
              <a:off x="2733991" y="1711411"/>
              <a:ext cx="647293" cy="55709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ight Arrow 4"/>
            <p:cNvSpPr/>
            <p:nvPr/>
          </p:nvSpPr>
          <p:spPr>
            <a:xfrm rot="19133330">
              <a:off x="2754595" y="1877775"/>
              <a:ext cx="480165" cy="3342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pic>
        <p:nvPicPr>
          <p:cNvPr id="10" name="Afbeelding 9" descr="Afbeelding met vee, gebouw, buitenshuis, hek&#10;&#10;Automatisch gegenereerde beschrijving">
            <a:extLst>
              <a:ext uri="{FF2B5EF4-FFF2-40B4-BE49-F238E27FC236}">
                <a16:creationId xmlns:a16="http://schemas.microsoft.com/office/drawing/2014/main" id="{D4865564-6D8A-FFD5-9300-0A6E587A5A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0015" y="5228406"/>
            <a:ext cx="1689686" cy="121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51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DE762-CC74-C4EE-F678-92DDCDD43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69DF-385F-729F-D2B6-3E935D6D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06" y="393521"/>
            <a:ext cx="9942894" cy="113618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nl-NL" dirty="0"/>
              <a:t>Marktwaarde landbouwgrond ligt dus ver boven de maatschappelijke waarde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D9C175-24BC-AB9E-735F-7C5CA9989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667" y="2492187"/>
            <a:ext cx="10109733" cy="4934773"/>
          </a:xfrm>
        </p:spPr>
        <p:txBody>
          <a:bodyPr>
            <a:normAutofit/>
          </a:bodyPr>
          <a:lstStyle/>
          <a:p>
            <a:r>
              <a:rPr lang="nl-NL" sz="2400" dirty="0"/>
              <a:t>Bij optimale structuur zouden we grotere bedrijven hebben en lagere biedprijzen voor een extra ha</a:t>
            </a:r>
          </a:p>
          <a:p>
            <a:pPr lvl="1"/>
            <a:r>
              <a:rPr lang="nl-NL" sz="2400" dirty="0"/>
              <a:t>Zie ook de wanverhouding tussen pachtprijs en marktwaarde</a:t>
            </a:r>
          </a:p>
          <a:p>
            <a:r>
              <a:rPr lang="nl-NL" sz="2400" dirty="0"/>
              <a:t>Bij effectief milieubeleid met minder emissies zou de verdienste per ha lager zijn en dus grondprijs lager</a:t>
            </a:r>
          </a:p>
          <a:p>
            <a:pPr lvl="1"/>
            <a:r>
              <a:rPr lang="nl-NL" sz="2400" dirty="0"/>
              <a:t>Emissierechten zouden grondprijs verlagen</a:t>
            </a:r>
          </a:p>
          <a:p>
            <a:pPr lvl="1"/>
            <a:r>
              <a:rPr lang="nl-NL" sz="2400" dirty="0"/>
              <a:t>Op korte termijn is ze nu opgejaagd door verlies derogatie (waardoor overcapaciteit leidt tot hoge biedprijs)</a:t>
            </a:r>
          </a:p>
          <a:p>
            <a:r>
              <a:rPr lang="nl-NL" sz="2400" dirty="0"/>
              <a:t>Directe inkomenssteun GLB pijler 1 verhoogt grondprijs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1187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01D00-83EB-A611-BE48-BD2F2B67C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0D58-D9DB-9A0A-5D12-722004822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06" y="393521"/>
            <a:ext cx="10298494" cy="11361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/>
              <a:t>Hoge grondprijzen helpen duurzaamheid niet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7D54A-B442-816B-6F00-BBEA7FC3D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086" y="1529705"/>
            <a:ext cx="10109733" cy="4934773"/>
          </a:xfrm>
        </p:spPr>
        <p:txBody>
          <a:bodyPr>
            <a:normAutofit/>
          </a:bodyPr>
          <a:lstStyle/>
          <a:p>
            <a:r>
              <a:rPr lang="nl-NL" sz="2400" dirty="0"/>
              <a:t>Schaarse ruimte leidt tot instroom geld en  hoge grondprijzen</a:t>
            </a:r>
          </a:p>
          <a:p>
            <a:r>
              <a:rPr lang="nl-NL" sz="2400" dirty="0"/>
              <a:t> Met als gevolg (te) intensief bodemgebruik</a:t>
            </a:r>
          </a:p>
          <a:p>
            <a:r>
              <a:rPr lang="nl-NL" sz="2400" dirty="0"/>
              <a:t>Fiscaliteit (box 1/3, landbouwvrijstellingen, BOR, installatiepremie) zet aan tot </a:t>
            </a:r>
            <a:r>
              <a:rPr lang="nl-NL" sz="2400" dirty="0" err="1"/>
              <a:t>overinvesteren</a:t>
            </a:r>
            <a:r>
              <a:rPr lang="nl-NL" sz="2400" dirty="0"/>
              <a:t> van gelden uit andere bronnen (windmolens, stoppersregeling) in grond</a:t>
            </a:r>
          </a:p>
          <a:p>
            <a:r>
              <a:rPr lang="nl-NL" sz="2400" dirty="0"/>
              <a:t>Grond is steeds meer een beleggingscategorie (en levert boeren bij een slecht verdienmodel toch een pensioen)</a:t>
            </a:r>
          </a:p>
          <a:p>
            <a:r>
              <a:rPr lang="nl-NL" sz="2400" dirty="0"/>
              <a:t>Bedrijfsvergroting (al of niet met extensivering) steeds lastiger. Risico voor het exportmodel? Goed voor het aantal boeren?</a:t>
            </a:r>
          </a:p>
          <a:p>
            <a:r>
              <a:rPr lang="nl-NL" sz="2400" dirty="0"/>
              <a:t>Jonge boeren en (innovatieve) toetreders geen toegang</a:t>
            </a:r>
          </a:p>
        </p:txBody>
      </p:sp>
    </p:spTree>
    <p:extLst>
      <p:ext uri="{BB962C8B-B14F-4D97-AF65-F5344CB8AC3E}">
        <p14:creationId xmlns:p14="http://schemas.microsoft.com/office/powerpoint/2010/main" val="247520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A915C-D274-B7CD-4A8E-3BB52B92A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6B2D-5F87-4A98-0CC8-4843984A9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506" y="393521"/>
            <a:ext cx="9942894" cy="11361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dirty="0"/>
              <a:t>Grondmarkt-beleid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04C28-D872-6885-E64C-557CDC673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086" y="1529705"/>
            <a:ext cx="10109733" cy="5114935"/>
          </a:xfrm>
        </p:spPr>
        <p:txBody>
          <a:bodyPr>
            <a:normAutofit/>
          </a:bodyPr>
          <a:lstStyle/>
          <a:p>
            <a:r>
              <a:rPr lang="nl-NL" sz="2400" dirty="0"/>
              <a:t>Is geen vervanger voor milieu-/emissiebeleid</a:t>
            </a:r>
          </a:p>
          <a:p>
            <a:pPr lvl="1"/>
            <a:r>
              <a:rPr lang="nl-NL" sz="2200" dirty="0"/>
              <a:t>Verhandelde volume is klein (&lt; 1 % per jaar)</a:t>
            </a:r>
          </a:p>
          <a:p>
            <a:pPr lvl="1"/>
            <a:r>
              <a:rPr lang="nl-NL" sz="2200" dirty="0"/>
              <a:t>Hoge prijzen beïnvloeden juist ook gedrag op niet-verhandelde grond</a:t>
            </a:r>
          </a:p>
          <a:p>
            <a:r>
              <a:rPr lang="nl-NL" sz="2400" dirty="0"/>
              <a:t>Is ook geen vervanger van Ruimtelijke Ordeningsbeleid</a:t>
            </a:r>
          </a:p>
          <a:p>
            <a:pPr lvl="1"/>
            <a:r>
              <a:rPr lang="nl-NL" sz="2200" dirty="0"/>
              <a:t>RO bepaalt hoeveel grond voor andere functies nodig is</a:t>
            </a:r>
          </a:p>
          <a:p>
            <a:pPr lvl="1"/>
            <a:r>
              <a:rPr lang="nl-NL" sz="2200" dirty="0"/>
              <a:t>En locatie van die woningbouw, infra, defensieterreinen, natuur</a:t>
            </a:r>
          </a:p>
          <a:p>
            <a:pPr lvl="1"/>
            <a:r>
              <a:rPr lang="nl-NL" sz="2200" dirty="0"/>
              <a:t>Dat lukt niet alleen met actief grondbeleid overheid (aankopen). </a:t>
            </a:r>
          </a:p>
          <a:p>
            <a:r>
              <a:rPr lang="nl-NL" sz="2400" dirty="0"/>
              <a:t>Nederland is wel erg terughoudend als het gaat om grondmarktbeleid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33562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84D53A-CC57-C2B8-CA9C-125F7B30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760" y="583470"/>
            <a:ext cx="8911687" cy="1280890"/>
          </a:xfrm>
        </p:spPr>
        <p:txBody>
          <a:bodyPr/>
          <a:lstStyle/>
          <a:p>
            <a:r>
              <a:rPr lang="en-GB" dirty="0" err="1"/>
              <a:t>Wordt</a:t>
            </a:r>
            <a:r>
              <a:rPr lang="en-GB" dirty="0"/>
              <a:t> de </a:t>
            </a:r>
            <a:r>
              <a:rPr lang="en-GB" dirty="0" err="1"/>
              <a:t>wereld</a:t>
            </a:r>
            <a:r>
              <a:rPr lang="en-GB" dirty="0"/>
              <a:t> </a:t>
            </a:r>
            <a:r>
              <a:rPr lang="en-GB" dirty="0" err="1"/>
              <a:t>beter</a:t>
            </a:r>
            <a:r>
              <a:rPr lang="en-GB" dirty="0"/>
              <a:t> en </a:t>
            </a:r>
            <a:r>
              <a:rPr lang="en-GB" dirty="0" err="1"/>
              <a:t>eerlijker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DE52C8-5271-9B7B-B1AC-95AC6A24D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760" y="1432560"/>
            <a:ext cx="9489440" cy="5029200"/>
          </a:xfrm>
        </p:spPr>
        <p:txBody>
          <a:bodyPr>
            <a:normAutofit lnSpcReduction="10000"/>
          </a:bodyPr>
          <a:lstStyle/>
          <a:p>
            <a:r>
              <a:rPr lang="nl-NL" b="1" noProof="0" dirty="0"/>
              <a:t>Waardeverlies (door hogere emissie-eisen) aftrekbaar wordt en beleggers (inclusief stoppers) hun geld niet in grond steken?   </a:t>
            </a:r>
            <a:r>
              <a:rPr lang="nl-NL" noProof="0" dirty="0"/>
              <a:t>Dus:</a:t>
            </a:r>
          </a:p>
          <a:p>
            <a:pPr lvl="1"/>
            <a:r>
              <a:rPr lang="nl-NL" noProof="0" dirty="0"/>
              <a:t>bouw (fiscale) subsidies af</a:t>
            </a:r>
          </a:p>
          <a:p>
            <a:pPr lvl="1"/>
            <a:r>
              <a:rPr lang="nl-NL" dirty="0"/>
              <a:t>n</a:t>
            </a:r>
            <a:r>
              <a:rPr lang="nl-NL" noProof="0" dirty="0" err="1"/>
              <a:t>og</a:t>
            </a:r>
            <a:r>
              <a:rPr lang="nl-NL" noProof="0" dirty="0"/>
              <a:t> 1 keer herwaarderen daarna landbouwvrijstelling opheffen</a:t>
            </a:r>
          </a:p>
          <a:p>
            <a:pPr lvl="1"/>
            <a:r>
              <a:rPr lang="nl-NL" dirty="0"/>
              <a:t>a</a:t>
            </a:r>
            <a:r>
              <a:rPr lang="nl-NL" noProof="0" dirty="0" err="1"/>
              <a:t>ndere</a:t>
            </a:r>
            <a:r>
              <a:rPr lang="nl-NL" noProof="0" dirty="0"/>
              <a:t> vrijstellingen alleen als je 10 jaar duurzaam boert (emissie eisen 2035)</a:t>
            </a:r>
          </a:p>
          <a:p>
            <a:r>
              <a:rPr lang="nl-NL" b="1" dirty="0"/>
              <a:t>E</a:t>
            </a:r>
            <a:r>
              <a:rPr lang="nl-NL" b="1" noProof="0" dirty="0"/>
              <a:t>en grondbank zoals het Franse Safer actief is?</a:t>
            </a:r>
          </a:p>
          <a:p>
            <a:pPr lvl="1"/>
            <a:r>
              <a:rPr lang="nl-NL" noProof="0" dirty="0"/>
              <a:t>Toets of grondtransacties of naar duurzaamste boeren gaan</a:t>
            </a:r>
          </a:p>
          <a:p>
            <a:pPr lvl="1"/>
            <a:r>
              <a:rPr lang="nl-NL" noProof="0" dirty="0"/>
              <a:t>Zo niet: in de plaats stelling en doorzetten </a:t>
            </a:r>
          </a:p>
          <a:p>
            <a:r>
              <a:rPr lang="nl-NL" b="1" noProof="0" dirty="0"/>
              <a:t>We net als bij industrieterreinen meer (sub) functies hebben in de RO?</a:t>
            </a:r>
          </a:p>
          <a:p>
            <a:pPr lvl="1"/>
            <a:r>
              <a:rPr lang="nl-NL" noProof="0" dirty="0"/>
              <a:t>Landbouwgrond (AHS) en Landschapsgrond (extensief rond natuur, dorp)</a:t>
            </a:r>
          </a:p>
          <a:p>
            <a:pPr lvl="1"/>
            <a:r>
              <a:rPr lang="nl-NL" noProof="0" dirty="0"/>
              <a:t>Of subcategorieën van landbouwgrond ? Of zijn emissie-</a:t>
            </a:r>
            <a:r>
              <a:rPr lang="nl-NL" dirty="0"/>
              <a:t>e</a:t>
            </a:r>
            <a:r>
              <a:rPr lang="nl-NL" noProof="0" dirty="0" err="1"/>
              <a:t>isen</a:t>
            </a:r>
            <a:r>
              <a:rPr lang="nl-NL" noProof="0" dirty="0"/>
              <a:t> genoeg ?</a:t>
            </a:r>
          </a:p>
          <a:p>
            <a:r>
              <a:rPr lang="nl-NL" b="1" noProof="0" dirty="0"/>
              <a:t>Hebben we zonering (AHS, overgangsgebieden) nodig? </a:t>
            </a:r>
          </a:p>
          <a:p>
            <a:pPr lvl="1"/>
            <a:r>
              <a:rPr lang="nl-NL" noProof="0" dirty="0"/>
              <a:t>Met een verplichte VVE – constructie? Of kan het met omgevingsvisie en –plan, </a:t>
            </a:r>
            <a:r>
              <a:rPr lang="nl-NL" dirty="0"/>
              <a:t>gebiedsprocessen, collectieven, </a:t>
            </a:r>
            <a:r>
              <a:rPr lang="nl-NL" noProof="0" dirty="0"/>
              <a:t>emissierechten en kavelruil?</a:t>
            </a:r>
          </a:p>
        </p:txBody>
      </p:sp>
    </p:spTree>
    <p:extLst>
      <p:ext uri="{BB962C8B-B14F-4D97-AF65-F5344CB8AC3E}">
        <p14:creationId xmlns:p14="http://schemas.microsoft.com/office/powerpoint/2010/main" val="243441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7"/>
          </p:nvPr>
        </p:nvSpPr>
        <p:spPr>
          <a:xfrm>
            <a:off x="1784890" y="2990933"/>
            <a:ext cx="5761573" cy="147660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krijn.poppe@wur.nl</a:t>
            </a:r>
          </a:p>
          <a:p>
            <a:endParaRPr lang="en-GB" dirty="0"/>
          </a:p>
          <a:p>
            <a:r>
              <a:rPr lang="en-GB" dirty="0"/>
              <a:t>www.wur.nl</a:t>
            </a:r>
          </a:p>
          <a:p>
            <a:r>
              <a:rPr lang="en-GB" dirty="0">
                <a:solidFill>
                  <a:schemeClr val="accent1"/>
                </a:solidFill>
              </a:rPr>
              <a:t>kjpoppe@hccnet.nl</a:t>
            </a:r>
          </a:p>
          <a:p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026" name="Picture 2" descr="M:\My Documents\My Picture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99" y="4700404"/>
            <a:ext cx="16764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/>
          <p:cNvSpPr txBox="1">
            <a:spLocks/>
          </p:cNvSpPr>
          <p:nvPr/>
        </p:nvSpPr>
        <p:spPr bwMode="auto">
          <a:xfrm>
            <a:off x="957484" y="640170"/>
            <a:ext cx="3545690" cy="2488063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99000">
                  <a:srgbClr val="FFFFFF">
                    <a:alpha val="0"/>
                  </a:srgbClr>
                </a:gs>
                <a:gs pos="100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wrap="square" lIns="24000" tIns="0" rIns="121920" bIns="43200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2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2pPr>
            <a:lvl3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3pPr>
            <a:lvl4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4pPr>
            <a:lvl5pPr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sz="4000" dirty="0">
                <a:solidFill>
                  <a:schemeClr val="accent1"/>
                </a:solidFill>
              </a:rPr>
              <a:t>Dank </a:t>
            </a:r>
            <a:r>
              <a:rPr lang="en-GB" sz="4000" dirty="0" err="1">
                <a:solidFill>
                  <a:schemeClr val="accent1"/>
                </a:solidFill>
              </a:rPr>
              <a:t>voor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uw</a:t>
            </a:r>
            <a:r>
              <a:rPr lang="en-GB" sz="4000" dirty="0">
                <a:solidFill>
                  <a:schemeClr val="accent1"/>
                </a:solidFill>
              </a:rPr>
              <a:t> </a:t>
            </a:r>
            <a:r>
              <a:rPr lang="en-GB" sz="4000" dirty="0" err="1">
                <a:solidFill>
                  <a:schemeClr val="accent1"/>
                </a:solidFill>
              </a:rPr>
              <a:t>aandacht</a:t>
            </a:r>
            <a:endParaRPr lang="en-GB" sz="4000" dirty="0">
              <a:solidFill>
                <a:schemeClr val="accent1"/>
              </a:solidFill>
            </a:endParaRPr>
          </a:p>
          <a:p>
            <a:endParaRPr lang="en-GB" sz="4000" dirty="0">
              <a:solidFill>
                <a:schemeClr val="accent1"/>
              </a:solidFill>
            </a:endParaRPr>
          </a:p>
          <a:p>
            <a:endParaRPr lang="en-GB" sz="40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99" y="4599134"/>
            <a:ext cx="744188" cy="5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5531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WUR">
  <a:themeElements>
    <a:clrScheme name="Wageningen UR witte achtergrond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A59D9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RLi_presentatie">
  <a:themeElements>
    <a:clrScheme name="RLi_Themakleur">
      <a:dk1>
        <a:sysClr val="windowText" lastClr="000000"/>
      </a:dk1>
      <a:lt1>
        <a:sysClr val="window" lastClr="FFFFFF"/>
      </a:lt1>
      <a:dk2>
        <a:srgbClr val="8F3881"/>
      </a:dk2>
      <a:lt2>
        <a:srgbClr val="FFFFFF"/>
      </a:lt2>
      <a:accent1>
        <a:srgbClr val="8F3881"/>
      </a:accent1>
      <a:accent2>
        <a:srgbClr val="138AD9"/>
      </a:accent2>
      <a:accent3>
        <a:srgbClr val="91B72A"/>
      </a:accent3>
      <a:accent4>
        <a:srgbClr val="D27F19"/>
      </a:accent4>
      <a:accent5>
        <a:srgbClr val="6E6E6E"/>
      </a:accent5>
      <a:accent6>
        <a:srgbClr val="BABABA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Li_Presentatie_NL_16-9_v1 leeg" id="{09E215A0-A215-403E-B584-7B5011572C35}" vid="{C77BAC4D-6289-4EC7-9AF6-B10FC99B953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14488</TotalTime>
  <Words>506</Words>
  <Application>Microsoft Office PowerPoint</Application>
  <PresentationFormat>Breedbeeld</PresentationFormat>
  <Paragraphs>55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Lucida Grande</vt:lpstr>
      <vt:lpstr>Verdana</vt:lpstr>
      <vt:lpstr>Wingdings</vt:lpstr>
      <vt:lpstr>Wingdings 3</vt:lpstr>
      <vt:lpstr>Wisp</vt:lpstr>
      <vt:lpstr>WUR</vt:lpstr>
      <vt:lpstr>RLi_presentatie</vt:lpstr>
      <vt:lpstr>`Grondmarkt en -beleid</vt:lpstr>
      <vt:lpstr>PowerPoint-presentatie</vt:lpstr>
      <vt:lpstr>PowerPoint-presentatie</vt:lpstr>
      <vt:lpstr>Slecht verdienmodel door Cochrane’s tredmolen</vt:lpstr>
      <vt:lpstr>Marktwaarde landbouwgrond ligt dus ver boven de maatschappelijke waarde</vt:lpstr>
      <vt:lpstr>Hoge grondprijzen helpen duurzaamheid niet</vt:lpstr>
      <vt:lpstr>Grondmarkt-beleid ?</vt:lpstr>
      <vt:lpstr>Wordt de wereld beter en eerlijker als: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Enkele landbouw-economische concepten voor scenario-studies</dc:title>
  <dc:creator>Krijn Poppe</dc:creator>
  <cp:lastModifiedBy>Krijn</cp:lastModifiedBy>
  <cp:revision>286</cp:revision>
  <cp:lastPrinted>2020-11-08T09:22:03Z</cp:lastPrinted>
  <dcterms:created xsi:type="dcterms:W3CDTF">2020-09-20T07:43:18Z</dcterms:created>
  <dcterms:modified xsi:type="dcterms:W3CDTF">2025-09-15T09:53:17Z</dcterms:modified>
</cp:coreProperties>
</file>